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 id="2147483757" r:id="rId2"/>
  </p:sldMasterIdLst>
  <p:notesMasterIdLst>
    <p:notesMasterId r:id="rId91"/>
  </p:notesMasterIdLst>
  <p:handoutMasterIdLst>
    <p:handoutMasterId r:id="rId92"/>
  </p:handoutMasterIdLst>
  <p:sldIdLst>
    <p:sldId id="256" r:id="rId3"/>
    <p:sldId id="823" r:id="rId4"/>
    <p:sldId id="864" r:id="rId5"/>
    <p:sldId id="416" r:id="rId6"/>
    <p:sldId id="418" r:id="rId7"/>
    <p:sldId id="433" r:id="rId8"/>
    <p:sldId id="434" r:id="rId9"/>
    <p:sldId id="435" r:id="rId10"/>
    <p:sldId id="862" r:id="rId11"/>
    <p:sldId id="863" r:id="rId12"/>
    <p:sldId id="906" r:id="rId13"/>
    <p:sldId id="809" r:id="rId14"/>
    <p:sldId id="829" r:id="rId15"/>
    <p:sldId id="388" r:id="rId16"/>
    <p:sldId id="846" r:id="rId17"/>
    <p:sldId id="436" r:id="rId18"/>
    <p:sldId id="847" r:id="rId19"/>
    <p:sldId id="848" r:id="rId20"/>
    <p:sldId id="852" r:id="rId21"/>
    <p:sldId id="849" r:id="rId22"/>
    <p:sldId id="424" r:id="rId23"/>
    <p:sldId id="854" r:id="rId24"/>
    <p:sldId id="425" r:id="rId25"/>
    <p:sldId id="865" r:id="rId26"/>
    <p:sldId id="426" r:id="rId27"/>
    <p:sldId id="850" r:id="rId28"/>
    <p:sldId id="853" r:id="rId29"/>
    <p:sldId id="915" r:id="rId30"/>
    <p:sldId id="856" r:id="rId31"/>
    <p:sldId id="438" r:id="rId32"/>
    <p:sldId id="427" r:id="rId33"/>
    <p:sldId id="437" r:id="rId34"/>
    <p:sldId id="428" r:id="rId35"/>
    <p:sldId id="429" r:id="rId36"/>
    <p:sldId id="859" r:id="rId37"/>
    <p:sldId id="909" r:id="rId38"/>
    <p:sldId id="867" r:id="rId39"/>
    <p:sldId id="419" r:id="rId40"/>
    <p:sldId id="860" r:id="rId41"/>
    <p:sldId id="869" r:id="rId42"/>
    <p:sldId id="870" r:id="rId43"/>
    <p:sldId id="872" r:id="rId44"/>
    <p:sldId id="871" r:id="rId45"/>
    <p:sldId id="873" r:id="rId46"/>
    <p:sldId id="925" r:id="rId47"/>
    <p:sldId id="875" r:id="rId48"/>
    <p:sldId id="877" r:id="rId49"/>
    <p:sldId id="874" r:id="rId50"/>
    <p:sldId id="878" r:id="rId51"/>
    <p:sldId id="911" r:id="rId52"/>
    <p:sldId id="879" r:id="rId53"/>
    <p:sldId id="881" r:id="rId54"/>
    <p:sldId id="882" r:id="rId55"/>
    <p:sldId id="883" r:id="rId56"/>
    <p:sldId id="917" r:id="rId57"/>
    <p:sldId id="884" r:id="rId58"/>
    <p:sldId id="916" r:id="rId59"/>
    <p:sldId id="885" r:id="rId60"/>
    <p:sldId id="886" r:id="rId61"/>
    <p:sldId id="887" r:id="rId62"/>
    <p:sldId id="888" r:id="rId63"/>
    <p:sldId id="889" r:id="rId64"/>
    <p:sldId id="890" r:id="rId65"/>
    <p:sldId id="892" r:id="rId66"/>
    <p:sldId id="891" r:id="rId67"/>
    <p:sldId id="893" r:id="rId68"/>
    <p:sldId id="912" r:id="rId69"/>
    <p:sldId id="894" r:id="rId70"/>
    <p:sldId id="896" r:id="rId71"/>
    <p:sldId id="897" r:id="rId72"/>
    <p:sldId id="919" r:id="rId73"/>
    <p:sldId id="918" r:id="rId74"/>
    <p:sldId id="920" r:id="rId75"/>
    <p:sldId id="921" r:id="rId76"/>
    <p:sldId id="898" r:id="rId77"/>
    <p:sldId id="923" r:id="rId78"/>
    <p:sldId id="922" r:id="rId79"/>
    <p:sldId id="924" r:id="rId80"/>
    <p:sldId id="899" r:id="rId81"/>
    <p:sldId id="913" r:id="rId82"/>
    <p:sldId id="813" r:id="rId83"/>
    <p:sldId id="799" r:id="rId84"/>
    <p:sldId id="812" r:id="rId85"/>
    <p:sldId id="800" r:id="rId86"/>
    <p:sldId id="806" r:id="rId87"/>
    <p:sldId id="801" r:id="rId88"/>
    <p:sldId id="802" r:id="rId89"/>
    <p:sldId id="822" r:id="rId9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68742" autoAdjust="0"/>
  </p:normalViewPr>
  <p:slideViewPr>
    <p:cSldViewPr>
      <p:cViewPr varScale="1">
        <p:scale>
          <a:sx n="62" d="100"/>
          <a:sy n="62" d="100"/>
        </p:scale>
        <p:origin x="1416" y="36"/>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32A9A-D4FE-4B8E-9FC9-BC2EF03BD8CA}"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ZA"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228592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19830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296505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sz="1800" b="0" i="0" u="none" strike="noStrike" baseline="0" dirty="0">
                <a:latin typeface="NimbusRomNo9L-Regu"/>
              </a:rPr>
              <a:t>a neural network </a:t>
            </a:r>
            <a:r>
              <a:rPr lang="en-US" sz="1800" b="0" i="0" u="none" strike="noStrike" baseline="0" dirty="0">
                <a:latin typeface="NimbusRomNo9L-Regu"/>
              </a:rPr>
              <a:t>can be viewed as a series of logistic regression classifiers stacked on top of</a:t>
            </a:r>
          </a:p>
          <a:p>
            <a:pPr algn="l"/>
            <a:r>
              <a:rPr lang="en-ZA" sz="1800" b="0" i="0" u="none" strike="noStrike" baseline="0" dirty="0">
                <a:latin typeface="NimbusRomNo9L-Regu"/>
              </a:rPr>
              <a:t>each other.</a:t>
            </a:r>
            <a:endParaRPr lang="en-ZA"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687791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given a document, we were calculating the likelihood probability of all its features/</a:t>
            </a:r>
            <a:r>
              <a:rPr lang="en-US" dirty="0" err="1"/>
              <a:t>words..we</a:t>
            </a:r>
            <a:r>
              <a:rPr lang="en-US" dirty="0"/>
              <a:t> tried to build </a:t>
            </a:r>
            <a:r>
              <a:rPr lang="en-US" dirty="0" err="1"/>
              <a:t>bth</a:t>
            </a:r>
            <a:r>
              <a:rPr lang="en-US" dirty="0"/>
              <a:t> a positive and negative ‘model’ of the document, and then determine which is more likely.</a:t>
            </a:r>
            <a:endParaRPr lang="en-ZA"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389688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try to find discriminative features</a:t>
            </a:r>
            <a:endParaRPr lang="en-ZA"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3157479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3146491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79</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127620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5809-74F4-E614-977A-A532356CF4F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ZA"/>
          </a:p>
        </p:txBody>
      </p:sp>
      <p:sp>
        <p:nvSpPr>
          <p:cNvPr id="3" name="Subtitle 2">
            <a:extLst>
              <a:ext uri="{FF2B5EF4-FFF2-40B4-BE49-F238E27FC236}">
                <a16:creationId xmlns:a16="http://schemas.microsoft.com/office/drawing/2014/main" id="{52A76122-35EE-F034-1FB5-2D73DE74352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1EBE5FE-E148-EC12-9848-E4569D3C5245}"/>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8162FB51-B6A7-FCFB-AD41-CD5EBBDF1FF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B28490E-C0E5-5D54-072A-EB0721DEC6FE}"/>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1136696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2B35-2A62-C2E1-BC81-CB5CD3F9B9E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C26128E-AF31-12A9-C974-E4AC50FE40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24F76F0-C122-326E-7128-EFAACC4FC539}"/>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ADE64B87-E99E-2D9F-3D01-06D3ACC5DC7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F35E1E5-4D1B-76F4-3646-783095FDF23F}"/>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253720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103A-8379-22EC-6027-E48F561119A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D3742DB0-EC84-133E-E92C-ADEC9BAD3D2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77329-36E1-0409-D5B3-9FBE4F5C16DA}"/>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56BD9DFD-A362-907C-24BA-4F1088BFD42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BBF3A37-D94E-E836-2D9D-1092DB194D86}"/>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253900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9/1/2022</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DE24-62AC-5B18-5AB5-76D866CBA36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E5EEAE0-1E4A-9737-1953-9A0F9E5E5F4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979ACA99-5BB7-CAB2-22FE-95D1DB781DC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8E9D261-04EF-6DDF-C14C-115AD1E50CFC}"/>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6" name="Footer Placeholder 5">
            <a:extLst>
              <a:ext uri="{FF2B5EF4-FFF2-40B4-BE49-F238E27FC236}">
                <a16:creationId xmlns:a16="http://schemas.microsoft.com/office/drawing/2014/main" id="{012FF39B-CAB6-863B-F4B5-BFD0C442B47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BE25D5C-BB52-EE09-A840-FB78EAD9B226}"/>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463953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9554-07B2-463D-070D-7CF6D404EA1A}"/>
              </a:ext>
            </a:extLst>
          </p:cNvPr>
          <p:cNvSpPr>
            <a:spLocks noGrp="1"/>
          </p:cNvSpPr>
          <p:nvPr>
            <p:ph type="title"/>
          </p:nvPr>
        </p:nvSpPr>
        <p:spPr>
          <a:xfrm>
            <a:off x="629841" y="273844"/>
            <a:ext cx="7886700" cy="994172"/>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08F8F368-F859-E782-8B7F-D8CE42E4D29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6E602-542E-0AD4-70D6-636E8BC319D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70BF89C9-3031-2D44-FF63-0F5D7ACB1CD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FFE8DA-56B7-C2F2-218C-51D52D4A847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AF464EAA-BB66-F106-1768-1C97CDEB0904}"/>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8" name="Footer Placeholder 7">
            <a:extLst>
              <a:ext uri="{FF2B5EF4-FFF2-40B4-BE49-F238E27FC236}">
                <a16:creationId xmlns:a16="http://schemas.microsoft.com/office/drawing/2014/main" id="{AE47B74A-582A-AB66-5B31-1401DF57E3D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5C693654-7784-4E69-B547-830C0958D44E}"/>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177216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3B9F-7972-1788-DD05-C87BB519ABCD}"/>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2AC13606-4DDB-C8E1-A8F9-443348949F6C}"/>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4" name="Footer Placeholder 3">
            <a:extLst>
              <a:ext uri="{FF2B5EF4-FFF2-40B4-BE49-F238E27FC236}">
                <a16:creationId xmlns:a16="http://schemas.microsoft.com/office/drawing/2014/main" id="{1A1008DB-2E8D-9F5E-2FC8-E35AADAC545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D95AEFD-4BDF-475F-BB4B-1572B7523C39}"/>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3436052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7140E-E935-3E62-E2E8-89D6BCCE9D6C}"/>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3" name="Footer Placeholder 2">
            <a:extLst>
              <a:ext uri="{FF2B5EF4-FFF2-40B4-BE49-F238E27FC236}">
                <a16:creationId xmlns:a16="http://schemas.microsoft.com/office/drawing/2014/main" id="{7BCBBA4A-AA38-9FC1-1D84-D6DB5436FDC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9644FADC-072D-A83B-4973-7862C1BF5B88}"/>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2496243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6301-8B84-AB04-DB74-BF2D16E3A68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58B2AA53-DBC4-8F41-91BF-E10A5F247AC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2D74220-CB49-E076-AB62-3ABD7D3E98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B85A30-1B99-785D-17DC-D5CF30C49939}"/>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6" name="Footer Placeholder 5">
            <a:extLst>
              <a:ext uri="{FF2B5EF4-FFF2-40B4-BE49-F238E27FC236}">
                <a16:creationId xmlns:a16="http://schemas.microsoft.com/office/drawing/2014/main" id="{02B79B9F-B45B-160F-2366-A13BA58AC57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6C0DB94-C665-4029-3A70-250FB77C8B7E}"/>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2380137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258B-3563-A2FA-D030-C651E8AD30A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82AEE35-D8EC-B718-F13C-6AB5AA82005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ZA"/>
          </a:p>
        </p:txBody>
      </p:sp>
      <p:sp>
        <p:nvSpPr>
          <p:cNvPr id="4" name="Text Placeholder 3">
            <a:extLst>
              <a:ext uri="{FF2B5EF4-FFF2-40B4-BE49-F238E27FC236}">
                <a16:creationId xmlns:a16="http://schemas.microsoft.com/office/drawing/2014/main" id="{430D3574-6040-FD42-BFD3-1CCCFA99D1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84FFC1B-B45F-929A-6B1C-B81D773A8FAD}"/>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6" name="Footer Placeholder 5">
            <a:extLst>
              <a:ext uri="{FF2B5EF4-FFF2-40B4-BE49-F238E27FC236}">
                <a16:creationId xmlns:a16="http://schemas.microsoft.com/office/drawing/2014/main" id="{848A456B-39C5-5701-B852-9DA14CE1A1E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1D8DBA0-5ECA-0D7E-457D-D9F79F5055EC}"/>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3221658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55EAB-B403-9CE9-713F-CB60E51CE62F}"/>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93EC6AD-FD23-D4C5-C443-95ED4C9542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DDBC8D9-0EE0-C70E-79A0-3B408FE48A7B}"/>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38F6A967-00D6-6E0F-1D18-AD4FFF9C4A6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0305226-6DD4-6AD6-2205-05DCB65B5D46}"/>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287428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20758-5BC6-540F-85CB-FBAA7B831909}"/>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D59E96C-A7B7-2767-9CE0-E3221518EB9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7B2C18C-ED12-DF0F-D48A-F66DDEBEF574}"/>
              </a:ext>
            </a:extLst>
          </p:cNvPr>
          <p:cNvSpPr>
            <a:spLocks noGrp="1"/>
          </p:cNvSpPr>
          <p:nvPr>
            <p:ph type="dt" sz="half" idx="10"/>
          </p:nvPr>
        </p:nvSpPr>
        <p:spPr/>
        <p:txBody>
          <a:body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8C147E7B-00C0-D72B-8DB6-22D99D0BB69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525F9CE-B04F-7B9F-4825-140254AF5931}"/>
              </a:ext>
            </a:extLst>
          </p:cNvPr>
          <p:cNvSpPr>
            <a:spLocks noGrp="1"/>
          </p:cNvSpPr>
          <p:nvPr>
            <p:ph type="sldNum" sz="quarter" idx="12"/>
          </p:nvPr>
        </p:nvSpPr>
        <p:spPr/>
        <p:txBody>
          <a:bodyPr/>
          <a:lstStyle/>
          <a:p>
            <a:fld id="{7354ACED-E605-4B5E-B9B6-C33D285EA982}" type="slidenum">
              <a:rPr lang="en-ZA" smtClean="0"/>
              <a:t>‹#›</a:t>
            </a:fld>
            <a:endParaRPr lang="en-ZA"/>
          </a:p>
        </p:txBody>
      </p:sp>
    </p:spTree>
    <p:extLst>
      <p:ext uri="{BB962C8B-B14F-4D97-AF65-F5344CB8AC3E}">
        <p14:creationId xmlns:p14="http://schemas.microsoft.com/office/powerpoint/2010/main" val="159788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9/1/2022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9/1/2022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9/1/2022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9/1/2022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9/1/2022</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9/1/2022</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9/1/2022</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BD2E4-D129-286A-57F1-73AF8B963DD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62A1D94-FFBC-9FF2-F18F-71D58E9606C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9C9D1A7-2026-A3A6-16BF-93E37D74A5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4F6E318-E727-4BD4-8A5F-5F5736F39EDF}" type="datetimeFigureOut">
              <a:rPr lang="en-ZA" smtClean="0"/>
              <a:t>2022/09/01</a:t>
            </a:fld>
            <a:endParaRPr lang="en-ZA"/>
          </a:p>
        </p:txBody>
      </p:sp>
      <p:sp>
        <p:nvSpPr>
          <p:cNvPr id="5" name="Footer Placeholder 4">
            <a:extLst>
              <a:ext uri="{FF2B5EF4-FFF2-40B4-BE49-F238E27FC236}">
                <a16:creationId xmlns:a16="http://schemas.microsoft.com/office/drawing/2014/main" id="{DAB092B8-C0A1-079F-FC01-8F7098FE3FE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4B1CDCBC-2899-8A7D-6A5A-D8ABF510A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54ACED-E605-4B5E-B9B6-C33D285EA982}" type="slidenum">
              <a:rPr lang="en-ZA" smtClean="0"/>
              <a:t>‹#›</a:t>
            </a:fld>
            <a:endParaRPr lang="en-ZA"/>
          </a:p>
        </p:txBody>
      </p:sp>
    </p:spTree>
    <p:extLst>
      <p:ext uri="{BB962C8B-B14F-4D97-AF65-F5344CB8AC3E}">
        <p14:creationId xmlns:p14="http://schemas.microsoft.com/office/powerpoint/2010/main" val="417548007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emf"/></Relationships>
</file>

<file path=ppt/slides/_rels/slide7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7.emf"/></Relationships>
</file>

<file path=ppt/slides/_rels/slide7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7.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8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8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2E1E-4B49-C26B-C42D-B6688881FC03}"/>
              </a:ext>
            </a:extLst>
          </p:cNvPr>
          <p:cNvSpPr>
            <a:spLocks noGrp="1"/>
          </p:cNvSpPr>
          <p:nvPr>
            <p:ph type="ctrTitle"/>
          </p:nvPr>
        </p:nvSpPr>
        <p:spPr>
          <a:xfrm>
            <a:off x="1143000" y="1784747"/>
            <a:ext cx="6858000" cy="1790700"/>
          </a:xfrm>
        </p:spPr>
        <p:txBody>
          <a:bodyPr>
            <a:normAutofit fontScale="90000"/>
          </a:bodyPr>
          <a:lstStyle/>
          <a:p>
            <a:r>
              <a:rPr lang="en-ZA" b="1" dirty="0"/>
              <a:t>Lecture 5</a:t>
            </a:r>
            <a:br>
              <a:rPr lang="en-ZA" b="1" dirty="0"/>
            </a:br>
            <a:br>
              <a:rPr lang="en-ZA" b="1" dirty="0"/>
            </a:br>
            <a:r>
              <a:rPr lang="en-ZA" b="1" dirty="0"/>
              <a:t>Logistic Regression</a:t>
            </a:r>
          </a:p>
        </p:txBody>
      </p:sp>
      <p:sp>
        <p:nvSpPr>
          <p:cNvPr id="3" name="Subtitle 2">
            <a:extLst>
              <a:ext uri="{FF2B5EF4-FFF2-40B4-BE49-F238E27FC236}">
                <a16:creationId xmlns:a16="http://schemas.microsoft.com/office/drawing/2014/main" id="{3098E61E-42C7-DB8D-4B96-E234C4A446E5}"/>
              </a:ext>
            </a:extLst>
          </p:cNvPr>
          <p:cNvSpPr>
            <a:spLocks noGrp="1"/>
          </p:cNvSpPr>
          <p:nvPr>
            <p:ph type="subTitle" idx="1"/>
          </p:nvPr>
        </p:nvSpPr>
        <p:spPr>
          <a:xfrm>
            <a:off x="971550" y="4073128"/>
            <a:ext cx="6858000" cy="1241822"/>
          </a:xfrm>
        </p:spPr>
        <p:txBody>
          <a:bodyPr/>
          <a:lstStyle/>
          <a:p>
            <a:r>
              <a:rPr lang="en-ZA" dirty="0"/>
              <a:t>Adapted from the Recommended textbook’s slides</a:t>
            </a:r>
          </a:p>
        </p:txBody>
      </p:sp>
    </p:spTree>
    <p:extLst>
      <p:ext uri="{BB962C8B-B14F-4D97-AF65-F5344CB8AC3E}">
        <p14:creationId xmlns:p14="http://schemas.microsoft.com/office/powerpoint/2010/main" val="2293053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pPr lvl="1"/>
                <a:endParaRPr lang="en-US" sz="2800" dirty="0">
                  <a:latin typeface="Calibri" charset="0"/>
                </a:endParaRPr>
              </a:p>
              <a:p>
                <a:r>
                  <a:rPr lang="en-US" sz="3200" dirty="0">
                    <a:latin typeface="Calibri" charset="0"/>
                  </a:rPr>
                  <a:t>For each observation (e.g. document)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42" t="-3737" r="-1369"/>
                </a:stretch>
              </a:blipFill>
            </p:spPr>
            <p:txBody>
              <a:bodyPr/>
              <a:lstStyle/>
              <a:p>
                <a:r>
                  <a:rPr lang="en-ZA">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7" name="Picture 6">
            <a:extLst>
              <a:ext uri="{FF2B5EF4-FFF2-40B4-BE49-F238E27FC236}">
                <a16:creationId xmlns:a16="http://schemas.microsoft.com/office/drawing/2014/main" id="{283B7BDD-62D9-0CC7-9DE0-8EFC2FCCF0E8}"/>
              </a:ext>
            </a:extLst>
          </p:cNvPr>
          <p:cNvPicPr>
            <a:picLocks noChangeAspect="1"/>
          </p:cNvPicPr>
          <p:nvPr/>
        </p:nvPicPr>
        <p:blipFill>
          <a:blip r:embed="rId3"/>
          <a:stretch>
            <a:fillRect/>
          </a:stretch>
        </p:blipFill>
        <p:spPr>
          <a:xfrm>
            <a:off x="2057400" y="2419350"/>
            <a:ext cx="3981662" cy="218960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We’d like a principled classifier that gives us a probability, just like Naive Bayes did</a:t>
            </a:r>
          </a:p>
          <a:p>
            <a:endParaRPr lang="en-US" sz="3200" dirty="0"/>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21</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3" name="Picture 2">
            <a:extLst>
              <a:ext uri="{FF2B5EF4-FFF2-40B4-BE49-F238E27FC236}">
                <a16:creationId xmlns:a16="http://schemas.microsoft.com/office/drawing/2014/main" id="{FC707184-A2C1-2CF1-5103-2CAADE16DD8B}"/>
              </a:ext>
            </a:extLst>
          </p:cNvPr>
          <p:cNvPicPr>
            <a:picLocks noChangeAspect="1"/>
          </p:cNvPicPr>
          <p:nvPr/>
        </p:nvPicPr>
        <p:blipFill>
          <a:blip r:embed="rId3"/>
          <a:stretch>
            <a:fillRect/>
          </a:stretch>
        </p:blipFill>
        <p:spPr>
          <a:xfrm>
            <a:off x="25400" y="234830"/>
            <a:ext cx="8686094" cy="4883854"/>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AF34828C-DF40-F9C3-2F9C-B095C01D769E}"/>
              </a:ext>
            </a:extLst>
          </p:cNvPr>
          <p:cNvSpPr>
            <a:spLocks noGrp="1"/>
          </p:cNvSpPr>
          <p:nvPr>
            <p:ph idx="1"/>
          </p:nvPr>
        </p:nvSpPr>
        <p:spPr>
          <a:xfrm>
            <a:off x="457200" y="4171950"/>
            <a:ext cx="7909561" cy="457200"/>
          </a:xfrm>
        </p:spPr>
        <p:txBody>
          <a:bodyPr>
            <a:normAutofit lnSpcReduction="10000"/>
          </a:bodyPr>
          <a:lstStyle/>
          <a:p>
            <a:r>
              <a:rPr lang="en-US" dirty="0"/>
              <a:t>Conclusion: It’s a positive review</a:t>
            </a:r>
            <a:endParaRPr lang="en-ZA" dirty="0"/>
          </a:p>
        </p:txBody>
      </p:sp>
      <p:pic>
        <p:nvPicPr>
          <p:cNvPr id="12" name="Picture 11">
            <a:extLst>
              <a:ext uri="{FF2B5EF4-FFF2-40B4-BE49-F238E27FC236}">
                <a16:creationId xmlns:a16="http://schemas.microsoft.com/office/drawing/2014/main" id="{415FD4A8-2007-E6A2-9792-0ECEA81FDF27}"/>
              </a:ext>
            </a:extLst>
          </p:cNvPr>
          <p:cNvPicPr>
            <a:picLocks noChangeAspect="1"/>
          </p:cNvPicPr>
          <p:nvPr/>
        </p:nvPicPr>
        <p:blipFill>
          <a:blip r:embed="rId3"/>
          <a:stretch>
            <a:fillRect/>
          </a:stretch>
        </p:blipFill>
        <p:spPr>
          <a:xfrm>
            <a:off x="228600" y="1335000"/>
            <a:ext cx="9055132" cy="2625743"/>
          </a:xfrm>
          <a:prstGeom prst="rect">
            <a:avLst/>
          </a:prstGeom>
        </p:spPr>
      </p:pic>
    </p:spTree>
    <p:extLst>
      <p:ext uri="{BB962C8B-B14F-4D97-AF65-F5344CB8AC3E}">
        <p14:creationId xmlns:p14="http://schemas.microsoft.com/office/powerpoint/2010/main" val="1831469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34</a:t>
            </a:fld>
            <a:endParaRPr lang="en-US"/>
          </a:p>
        </p:txBody>
      </p:sp>
      <p:pic>
        <p:nvPicPr>
          <p:cNvPr id="15" name="Picture 14">
            <a:extLst>
              <a:ext uri="{FF2B5EF4-FFF2-40B4-BE49-F238E27FC236}">
                <a16:creationId xmlns:a16="http://schemas.microsoft.com/office/drawing/2014/main" id="{63241765-E81C-B4EF-8BA0-AA4506F8DFE4}"/>
              </a:ext>
            </a:extLst>
          </p:cNvPr>
          <p:cNvPicPr>
            <a:picLocks noChangeAspect="1"/>
          </p:cNvPicPr>
          <p:nvPr/>
        </p:nvPicPr>
        <p:blipFill>
          <a:blip r:embed="rId3"/>
          <a:stretch>
            <a:fillRect/>
          </a:stretch>
        </p:blipFill>
        <p:spPr>
          <a:xfrm>
            <a:off x="1295400" y="1099298"/>
            <a:ext cx="6407945" cy="3966511"/>
          </a:xfrm>
          <a:prstGeom prst="rect">
            <a:avLst/>
          </a:prstGeom>
        </p:spPr>
      </p:pic>
    </p:spTree>
    <p:extLst>
      <p:ext uri="{BB962C8B-B14F-4D97-AF65-F5344CB8AC3E}">
        <p14:creationId xmlns:p14="http://schemas.microsoft.com/office/powerpoint/2010/main" val="3769019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3"/>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38</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0CAB-DD0F-684B-ABE2-5CCB6E3D03D8}"/>
              </a:ext>
            </a:extLst>
          </p:cNvPr>
          <p:cNvSpPr>
            <a:spLocks noGrp="1"/>
          </p:cNvSpPr>
          <p:nvPr>
            <p:ph type="title"/>
          </p:nvPr>
        </p:nvSpPr>
        <p:spPr/>
        <p:txBody>
          <a:bodyPr/>
          <a:lstStyle/>
          <a:p>
            <a:r>
              <a:rPr lang="en-US" dirty="0"/>
              <a:t>Cross-entropy loss function</a:t>
            </a:r>
            <a:endParaRPr lang="en-ZA" dirty="0"/>
          </a:p>
        </p:txBody>
      </p:sp>
      <p:pic>
        <p:nvPicPr>
          <p:cNvPr id="4" name="Content Placeholder 3">
            <a:extLst>
              <a:ext uri="{FF2B5EF4-FFF2-40B4-BE49-F238E27FC236}">
                <a16:creationId xmlns:a16="http://schemas.microsoft.com/office/drawing/2014/main" id="{97A17E7F-C153-15C9-A61E-87CFFFA9C4A9}"/>
              </a:ext>
            </a:extLst>
          </p:cNvPr>
          <p:cNvPicPr>
            <a:picLocks noGrp="1" noChangeAspect="1"/>
          </p:cNvPicPr>
          <p:nvPr>
            <p:ph idx="1"/>
          </p:nvPr>
        </p:nvPicPr>
        <p:blipFill>
          <a:blip r:embed="rId2"/>
          <a:stretch>
            <a:fillRect/>
          </a:stretch>
        </p:blipFill>
        <p:spPr>
          <a:xfrm>
            <a:off x="788948" y="1504950"/>
            <a:ext cx="5697682" cy="381000"/>
          </a:xfrm>
          <a:prstGeom prst="rect">
            <a:avLst/>
          </a:prstGeom>
        </p:spPr>
      </p:pic>
      <p:pic>
        <p:nvPicPr>
          <p:cNvPr id="5" name="Picture 4">
            <a:extLst>
              <a:ext uri="{FF2B5EF4-FFF2-40B4-BE49-F238E27FC236}">
                <a16:creationId xmlns:a16="http://schemas.microsoft.com/office/drawing/2014/main" id="{6485FD71-DC43-A2DA-F0B5-3CBF937CD0E2}"/>
              </a:ext>
            </a:extLst>
          </p:cNvPr>
          <p:cNvPicPr>
            <a:picLocks noChangeAspect="1"/>
          </p:cNvPicPr>
          <p:nvPr/>
        </p:nvPicPr>
        <p:blipFill>
          <a:blip r:embed="rId3"/>
          <a:stretch>
            <a:fillRect/>
          </a:stretch>
        </p:blipFill>
        <p:spPr>
          <a:xfrm>
            <a:off x="835866" y="2593522"/>
            <a:ext cx="7530894" cy="461664"/>
          </a:xfrm>
          <a:prstGeom prst="rect">
            <a:avLst/>
          </a:prstGeom>
        </p:spPr>
      </p:pic>
    </p:spTree>
    <p:extLst>
      <p:ext uri="{BB962C8B-B14F-4D97-AF65-F5344CB8AC3E}">
        <p14:creationId xmlns:p14="http://schemas.microsoft.com/office/powerpoint/2010/main" val="297180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pic>
        <p:nvPicPr>
          <p:cNvPr id="9" name="Content Placeholder 8">
            <a:extLst>
              <a:ext uri="{FF2B5EF4-FFF2-40B4-BE49-F238E27FC236}">
                <a16:creationId xmlns:a16="http://schemas.microsoft.com/office/drawing/2014/main" id="{7160ABD8-292C-E970-0606-9C5994274FA4}"/>
              </a:ext>
            </a:extLst>
          </p:cNvPr>
          <p:cNvPicPr>
            <a:picLocks noGrp="1" noChangeAspect="1"/>
          </p:cNvPicPr>
          <p:nvPr>
            <p:ph idx="1"/>
          </p:nvPr>
        </p:nvPicPr>
        <p:blipFill>
          <a:blip r:embed="rId2"/>
          <a:stretch>
            <a:fillRect/>
          </a:stretch>
        </p:blipFill>
        <p:spPr>
          <a:xfrm>
            <a:off x="550602" y="895350"/>
            <a:ext cx="7983798" cy="3986940"/>
          </a:xfrm>
        </p:spPr>
      </p:pic>
    </p:spTree>
    <p:extLst>
      <p:ext uri="{BB962C8B-B14F-4D97-AF65-F5344CB8AC3E}">
        <p14:creationId xmlns:p14="http://schemas.microsoft.com/office/powerpoint/2010/main" val="32995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pic>
        <p:nvPicPr>
          <p:cNvPr id="7" name="Picture 6">
            <a:extLst>
              <a:ext uri="{FF2B5EF4-FFF2-40B4-BE49-F238E27FC236}">
                <a16:creationId xmlns:a16="http://schemas.microsoft.com/office/drawing/2014/main" id="{93A26021-DE5B-7287-DD27-01B95B2ABA5F}"/>
              </a:ext>
            </a:extLst>
          </p:cNvPr>
          <p:cNvPicPr>
            <a:picLocks noChangeAspect="1"/>
          </p:cNvPicPr>
          <p:nvPr/>
        </p:nvPicPr>
        <p:blipFill>
          <a:blip r:embed="rId3"/>
          <a:stretch>
            <a:fillRect/>
          </a:stretch>
        </p:blipFill>
        <p:spPr>
          <a:xfrm>
            <a:off x="657247" y="740253"/>
            <a:ext cx="7829505" cy="4224337"/>
          </a:xfrm>
          <a:prstGeom prst="rect">
            <a:avLst/>
          </a:prstGeom>
        </p:spPr>
      </p:pic>
    </p:spTree>
    <p:extLst>
      <p:ext uri="{BB962C8B-B14F-4D97-AF65-F5344CB8AC3E}">
        <p14:creationId xmlns:p14="http://schemas.microsoft.com/office/powerpoint/2010/main" val="3765881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39DA799-8809-233A-C0B2-C8E0BA47BB08}"/>
              </a:ext>
            </a:extLst>
          </p:cNvPr>
          <p:cNvPicPr>
            <a:picLocks noChangeAspect="1"/>
          </p:cNvPicPr>
          <p:nvPr/>
        </p:nvPicPr>
        <p:blipFill>
          <a:blip r:embed="rId4"/>
          <a:stretch>
            <a:fillRect/>
          </a:stretch>
        </p:blipFill>
        <p:spPr>
          <a:xfrm>
            <a:off x="1600200" y="3105150"/>
            <a:ext cx="5214044" cy="1460517"/>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3"/>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4"/>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10" name="Picture 9">
            <a:extLst>
              <a:ext uri="{FF2B5EF4-FFF2-40B4-BE49-F238E27FC236}">
                <a16:creationId xmlns:a16="http://schemas.microsoft.com/office/drawing/2014/main" id="{E84C5ADE-4443-B4B0-EC35-98D84C7DDFCD}"/>
              </a:ext>
            </a:extLst>
          </p:cNvPr>
          <p:cNvPicPr>
            <a:picLocks noChangeAspect="1"/>
          </p:cNvPicPr>
          <p:nvPr/>
        </p:nvPicPr>
        <p:blipFill>
          <a:blip r:embed="rId3"/>
          <a:stretch>
            <a:fillRect/>
          </a:stretch>
        </p:blipFill>
        <p:spPr>
          <a:xfrm>
            <a:off x="381000" y="895350"/>
            <a:ext cx="8138160" cy="3924859"/>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576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3"/>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4"/>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A00115C-9AD0-1F40-DD95-331AA303C206}"/>
              </a:ext>
            </a:extLst>
          </p:cNvPr>
          <p:cNvPicPr>
            <a:picLocks noChangeAspect="1"/>
          </p:cNvPicPr>
          <p:nvPr/>
        </p:nvPicPr>
        <p:blipFill>
          <a:blip r:embed="rId5"/>
          <a:stretch>
            <a:fillRect/>
          </a:stretch>
        </p:blipFill>
        <p:spPr>
          <a:xfrm>
            <a:off x="1054813" y="1339851"/>
            <a:ext cx="4320325" cy="626541"/>
          </a:xfrm>
          <a:prstGeom prst="rect">
            <a:avLst/>
          </a:prstGeom>
        </p:spPr>
      </p:pic>
    </p:spTree>
    <p:extLst>
      <p:ext uri="{BB962C8B-B14F-4D97-AF65-F5344CB8AC3E}">
        <p14:creationId xmlns:p14="http://schemas.microsoft.com/office/powerpoint/2010/main" val="2843873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B26663-1363-E022-4E33-B8BAA8199937}"/>
              </a:ext>
            </a:extLst>
          </p:cNvPr>
          <p:cNvPicPr>
            <a:picLocks noChangeAspect="1"/>
          </p:cNvPicPr>
          <p:nvPr/>
        </p:nvPicPr>
        <p:blipFill>
          <a:blip r:embed="rId4"/>
          <a:stretch>
            <a:fillRect/>
          </a:stretch>
        </p:blipFill>
        <p:spPr>
          <a:xfrm>
            <a:off x="1214618" y="1388790"/>
            <a:ext cx="5230858" cy="758588"/>
          </a:xfrm>
          <a:prstGeom prst="rect">
            <a:avLst/>
          </a:prstGeom>
        </p:spPr>
      </p:pic>
    </p:spTree>
    <p:extLst>
      <p:ext uri="{BB962C8B-B14F-4D97-AF65-F5344CB8AC3E}">
        <p14:creationId xmlns:p14="http://schemas.microsoft.com/office/powerpoint/2010/main" val="489376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B0F94-A81B-4C03-8690-8869B5671F18}"/>
              </a:ext>
            </a:extLst>
          </p:cNvPr>
          <p:cNvPicPr>
            <a:picLocks noChangeAspect="1"/>
          </p:cNvPicPr>
          <p:nvPr/>
        </p:nvPicPr>
        <p:blipFill>
          <a:blip r:embed="rId4"/>
          <a:stretch>
            <a:fillRect/>
          </a:stretch>
        </p:blipFill>
        <p:spPr>
          <a:xfrm>
            <a:off x="1447800" y="1436001"/>
            <a:ext cx="5041187" cy="731082"/>
          </a:xfrm>
          <a:prstGeom prst="rect">
            <a:avLst/>
          </a:prstGeom>
        </p:spPr>
      </p:pic>
    </p:spTree>
    <p:extLst>
      <p:ext uri="{BB962C8B-B14F-4D97-AF65-F5344CB8AC3E}">
        <p14:creationId xmlns:p14="http://schemas.microsoft.com/office/powerpoint/2010/main" val="3149275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464A14-E180-2649-B820-88D11B66C9F5}"/>
              </a:ext>
            </a:extLst>
          </p:cNvPr>
          <p:cNvPicPr>
            <a:picLocks noChangeAspect="1"/>
          </p:cNvPicPr>
          <p:nvPr/>
        </p:nvPicPr>
        <p:blipFill>
          <a:blip r:embed="rId5"/>
          <a:stretch>
            <a:fillRect/>
          </a:stretch>
        </p:blipFill>
        <p:spPr>
          <a:xfrm>
            <a:off x="1516157" y="1443786"/>
            <a:ext cx="4320325" cy="626541"/>
          </a:xfrm>
          <a:prstGeom prst="rect">
            <a:avLst/>
          </a:prstGeom>
        </p:spPr>
      </p:pic>
    </p:spTree>
    <p:extLst>
      <p:ext uri="{BB962C8B-B14F-4D97-AF65-F5344CB8AC3E}">
        <p14:creationId xmlns:p14="http://schemas.microsoft.com/office/powerpoint/2010/main" val="3376097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pic>
        <p:nvPicPr>
          <p:cNvPr id="4" name="Picture 3">
            <a:extLst>
              <a:ext uri="{FF2B5EF4-FFF2-40B4-BE49-F238E27FC236}">
                <a16:creationId xmlns:a16="http://schemas.microsoft.com/office/drawing/2014/main" id="{F402E988-FE09-B9AC-BD8D-8FBC8083B6A1}"/>
              </a:ext>
            </a:extLst>
          </p:cNvPr>
          <p:cNvPicPr>
            <a:picLocks noChangeAspect="1"/>
          </p:cNvPicPr>
          <p:nvPr/>
        </p:nvPicPr>
        <p:blipFill>
          <a:blip r:embed="rId5"/>
          <a:stretch>
            <a:fillRect/>
          </a:stretch>
        </p:blipFill>
        <p:spPr>
          <a:xfrm>
            <a:off x="1516157" y="1534392"/>
            <a:ext cx="4320325" cy="626541"/>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55A5C46-BC8F-D6F8-166A-4C38D0179521}"/>
              </a:ext>
            </a:extLst>
          </p:cNvPr>
          <p:cNvPicPr>
            <a:picLocks noChangeAspect="1"/>
          </p:cNvPicPr>
          <p:nvPr/>
        </p:nvPicPr>
        <p:blipFill>
          <a:blip r:embed="rId4"/>
          <a:stretch>
            <a:fillRect/>
          </a:stretch>
        </p:blipFill>
        <p:spPr>
          <a:xfrm>
            <a:off x="1267078" y="2916710"/>
            <a:ext cx="4320325" cy="626541"/>
          </a:xfrm>
          <a:prstGeom prst="rect">
            <a:avLst/>
          </a:prstGeom>
        </p:spPr>
      </p:pic>
    </p:spTree>
    <p:extLst>
      <p:ext uri="{BB962C8B-B14F-4D97-AF65-F5344CB8AC3E}">
        <p14:creationId xmlns:p14="http://schemas.microsoft.com/office/powerpoint/2010/main" val="4147306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25D4B8-F204-AE0C-3072-25959133DC21}"/>
              </a:ext>
            </a:extLst>
          </p:cNvPr>
          <p:cNvPicPr>
            <a:picLocks noChangeAspect="1"/>
          </p:cNvPicPr>
          <p:nvPr/>
        </p:nvPicPr>
        <p:blipFill>
          <a:blip r:embed="rId4"/>
          <a:stretch>
            <a:fillRect/>
          </a:stretch>
        </p:blipFill>
        <p:spPr>
          <a:xfrm>
            <a:off x="914400" y="2815185"/>
            <a:ext cx="4320325" cy="626541"/>
          </a:xfrm>
          <a:prstGeom prst="rect">
            <a:avLst/>
          </a:prstGeom>
        </p:spPr>
      </p:pic>
    </p:spTree>
    <p:extLst>
      <p:ext uri="{BB962C8B-B14F-4D97-AF65-F5344CB8AC3E}">
        <p14:creationId xmlns:p14="http://schemas.microsoft.com/office/powerpoint/2010/main" val="3520334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pic>
        <p:nvPicPr>
          <p:cNvPr id="3" name="Picture 2">
            <a:extLst>
              <a:ext uri="{FF2B5EF4-FFF2-40B4-BE49-F238E27FC236}">
                <a16:creationId xmlns:a16="http://schemas.microsoft.com/office/drawing/2014/main" id="{C15D089E-1076-0EA5-4373-FF87DA2CCC1B}"/>
              </a:ext>
            </a:extLst>
          </p:cNvPr>
          <p:cNvPicPr>
            <a:picLocks noChangeAspect="1"/>
          </p:cNvPicPr>
          <p:nvPr/>
        </p:nvPicPr>
        <p:blipFill>
          <a:blip r:embed="rId5"/>
          <a:stretch>
            <a:fillRect/>
          </a:stretch>
        </p:blipFill>
        <p:spPr>
          <a:xfrm>
            <a:off x="1119841" y="2799001"/>
            <a:ext cx="4320325" cy="626541"/>
          </a:xfrm>
          <a:prstGeom prst="rect">
            <a:avLst/>
          </a:prstGeom>
        </p:spPr>
      </p:pic>
    </p:spTree>
    <p:extLst>
      <p:ext uri="{BB962C8B-B14F-4D97-AF65-F5344CB8AC3E}">
        <p14:creationId xmlns:p14="http://schemas.microsoft.com/office/powerpoint/2010/main" val="299858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pic>
        <p:nvPicPr>
          <p:cNvPr id="3" name="Picture 2">
            <a:extLst>
              <a:ext uri="{FF2B5EF4-FFF2-40B4-BE49-F238E27FC236}">
                <a16:creationId xmlns:a16="http://schemas.microsoft.com/office/drawing/2014/main" id="{A2E1F532-0335-81F5-9E75-6363FD5D37FE}"/>
              </a:ext>
            </a:extLst>
          </p:cNvPr>
          <p:cNvPicPr>
            <a:picLocks noChangeAspect="1"/>
          </p:cNvPicPr>
          <p:nvPr/>
        </p:nvPicPr>
        <p:blipFill>
          <a:blip r:embed="rId5"/>
          <a:stretch>
            <a:fillRect/>
          </a:stretch>
        </p:blipFill>
        <p:spPr>
          <a:xfrm>
            <a:off x="990600" y="2900002"/>
            <a:ext cx="4320325" cy="626541"/>
          </a:xfrm>
          <a:prstGeom prst="rect">
            <a:avLst/>
          </a:prstGeom>
        </p:spPr>
      </p:pic>
    </p:spTree>
    <p:extLst>
      <p:ext uri="{BB962C8B-B14F-4D97-AF65-F5344CB8AC3E}">
        <p14:creationId xmlns:p14="http://schemas.microsoft.com/office/powerpoint/2010/main" val="439518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8</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82</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83</a:t>
            </a:fld>
            <a:endParaRPr lang="en-US"/>
          </a:p>
        </p:txBody>
      </p:sp>
    </p:spTree>
    <p:extLst>
      <p:ext uri="{BB962C8B-B14F-4D97-AF65-F5344CB8AC3E}">
        <p14:creationId xmlns:p14="http://schemas.microsoft.com/office/powerpoint/2010/main" val="723969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84</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85</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86</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87</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25813</TotalTime>
  <Words>6020</Words>
  <Application>Microsoft Office PowerPoint</Application>
  <PresentationFormat>On-screen Show (16:9)</PresentationFormat>
  <Paragraphs>550</Paragraphs>
  <Slides>88</Slides>
  <Notes>58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88</vt:i4>
      </vt:variant>
    </vt:vector>
  </HeadingPairs>
  <TitlesOfParts>
    <vt:vector size="100" baseType="lpstr">
      <vt:lpstr>Arial</vt:lpstr>
      <vt:lpstr>Calibri</vt:lpstr>
      <vt:lpstr>Calibri Light</vt:lpstr>
      <vt:lpstr>Cambria Math</vt:lpstr>
      <vt:lpstr>Courier</vt:lpstr>
      <vt:lpstr>Lucida Sans</vt:lpstr>
      <vt:lpstr>NimbusRomNo9L-Regu</vt:lpstr>
      <vt:lpstr>Tahoma</vt:lpstr>
      <vt:lpstr>Times</vt:lpstr>
      <vt:lpstr>Times New Roman</vt:lpstr>
      <vt:lpstr>1_Retrospect</vt:lpstr>
      <vt:lpstr>Office Theme</vt:lpstr>
      <vt:lpstr>Lecture 5  Logistic Regression</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Cross-entropy loss function</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Olaperi Okuboyejo</cp:lastModifiedBy>
  <cp:revision>541</cp:revision>
  <cp:lastPrinted>2020-01-23T22:37:17Z</cp:lastPrinted>
  <dcterms:created xsi:type="dcterms:W3CDTF">2010-04-19T15:31:24Z</dcterms:created>
  <dcterms:modified xsi:type="dcterms:W3CDTF">2022-09-01T08:24:21Z</dcterms:modified>
  <cp:category/>
</cp:coreProperties>
</file>